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0" r:id="rId8"/>
    <p:sldId id="267" r:id="rId9"/>
    <p:sldId id="261" r:id="rId10"/>
    <p:sldId id="262" r:id="rId11"/>
    <p:sldId id="263" r:id="rId12"/>
    <p:sldId id="264" r:id="rId13"/>
    <p:sldId id="265" r:id="rId14"/>
    <p:sldId id="26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27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BD0B4-BC81-6E7F-FCC3-8D79DE80C1EB}" v="6" dt="2023-01-18T11:53:58.559"/>
    <p1510:client id="{40DCA6D5-B03D-4794-AEA2-FEAE589A9F8A}" v="2" dt="2023-01-17T18:54:54.816"/>
    <p1510:client id="{51AD62B3-D143-539A-C390-3648BFB59511}" v="9" dt="2023-01-16T15:24:37.375"/>
    <p1510:client id="{B7B0DABD-4256-8DEE-FEE3-BF038A2DCC16}" v="3" dt="2023-01-18T15:09:36.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guide orient="horz" pos="2160"/>
        <p:guide pos="3840"/>
        <p:guide pos="415"/>
        <p:guide pos="27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F971B-E52F-2F1B-AC31-1806362AC6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18B0F8-B602-E34D-7E3B-8F5F3E52F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6A30E4B-4094-8DB6-ACE9-191F546DDD2D}"/>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5" name="Espace réservé du pied de page 4">
            <a:extLst>
              <a:ext uri="{FF2B5EF4-FFF2-40B4-BE49-F238E27FC236}">
                <a16:creationId xmlns:a16="http://schemas.microsoft.com/office/drawing/2014/main" id="{5CA67286-A210-74B6-F37D-0567EA726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9D2AC7-A5E9-C7C2-4004-F962BB5B3C40}"/>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26243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B6A0-9D75-65D8-0B09-7937378948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1E96AE-E8C1-62A7-B4C1-7DCFC9C7E5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B2EB30-DF7B-CD9F-0EA2-39BF9D812A3A}"/>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5" name="Espace réservé du pied de page 4">
            <a:extLst>
              <a:ext uri="{FF2B5EF4-FFF2-40B4-BE49-F238E27FC236}">
                <a16:creationId xmlns:a16="http://schemas.microsoft.com/office/drawing/2014/main" id="{EA2CA894-76CF-C97F-0E45-268193EC87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610555-E0BC-42AB-D77F-8BF3589D9173}"/>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01590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2F9E2-B2E9-B09A-37CE-1D87F0B09A8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C1C7CE-670F-95B3-08E3-FDB6A848E1F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9AA3F9-F892-2D40-B484-6288BC31A53F}"/>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5" name="Espace réservé du pied de page 4">
            <a:extLst>
              <a:ext uri="{FF2B5EF4-FFF2-40B4-BE49-F238E27FC236}">
                <a16:creationId xmlns:a16="http://schemas.microsoft.com/office/drawing/2014/main" id="{EEB276F9-43A6-3C46-C0DA-E77682D818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EEC00F-C5C0-D2F3-7E99-493434BD4DA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90204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0CFF6-C114-C3F9-D5BC-9F5E7B764B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AAE09F-A643-8B23-DD3A-BC6A237007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D47D8-E311-737C-7293-72E36680F075}"/>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5" name="Espace réservé du pied de page 4">
            <a:extLst>
              <a:ext uri="{FF2B5EF4-FFF2-40B4-BE49-F238E27FC236}">
                <a16:creationId xmlns:a16="http://schemas.microsoft.com/office/drawing/2014/main" id="{D34C035B-EFD7-5D2C-34D3-0EC0261E0D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908375-5408-E825-28CB-CE14A70C0A2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06370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4A479-4F1B-5989-9B44-69040236AA2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E156D0-1F9E-17B6-5EDA-81AB0223E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3BF7EB-EDC4-0E70-F7CC-E31B1321C73B}"/>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5" name="Espace réservé du pied de page 4">
            <a:extLst>
              <a:ext uri="{FF2B5EF4-FFF2-40B4-BE49-F238E27FC236}">
                <a16:creationId xmlns:a16="http://schemas.microsoft.com/office/drawing/2014/main" id="{7A1A1369-7C38-CB9E-E912-1DFB0A7CB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9C2036-A971-8E6E-6185-AAE49AB30256}"/>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23599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EA7FD-886C-58F1-AC04-100AAD38BE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CAB6C6-F95F-CF1A-2C1B-87FA589CA2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66F322-C92C-2732-465C-F6A7A7CBC6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9FD788-8878-2265-1501-CE815C70D2C5}"/>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6" name="Espace réservé du pied de page 5">
            <a:extLst>
              <a:ext uri="{FF2B5EF4-FFF2-40B4-BE49-F238E27FC236}">
                <a16:creationId xmlns:a16="http://schemas.microsoft.com/office/drawing/2014/main" id="{8D095A1F-482B-516D-E408-00231F405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53DE12-B19A-709C-BBB9-BCF43BC1507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9382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A30E-6DAD-87A8-2682-399C65E5B1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26F774-6498-C14E-C0D4-4B9BA3C3E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8917BF-0931-F049-111A-B5DDE75539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C7E2C0E-FD0B-AFA4-3695-1246BB51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FCA9E9-A462-0481-796B-4A3EAD90D9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BAEC8D-D0DE-5B34-FEB0-6507B538BE18}"/>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8" name="Espace réservé du pied de page 7">
            <a:extLst>
              <a:ext uri="{FF2B5EF4-FFF2-40B4-BE49-F238E27FC236}">
                <a16:creationId xmlns:a16="http://schemas.microsoft.com/office/drawing/2014/main" id="{BC8BA1CE-2584-28D9-A093-4A17AD09C4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9736A7F-4252-1407-0AB7-53E40205D9B4}"/>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530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2FE0A-808B-39BD-C7B3-2E815613D0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52F7B2-2D64-DB8F-6D9C-AB606C670869}"/>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4" name="Espace réservé du pied de page 3">
            <a:extLst>
              <a:ext uri="{FF2B5EF4-FFF2-40B4-BE49-F238E27FC236}">
                <a16:creationId xmlns:a16="http://schemas.microsoft.com/office/drawing/2014/main" id="{52D5F447-622D-54C4-7E50-88D82D662F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2F4004-C91D-10F5-5441-1BDE5D8D7D6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32409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D9EA5B-DD3F-598F-2BBA-4D5DE2AF0216}"/>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3" name="Espace réservé du pied de page 2">
            <a:extLst>
              <a:ext uri="{FF2B5EF4-FFF2-40B4-BE49-F238E27FC236}">
                <a16:creationId xmlns:a16="http://schemas.microsoft.com/office/drawing/2014/main" id="{8F1E412D-05B0-7D59-B7A2-62B1C87EE8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6456D5-AF49-3224-35CC-8AC4E562C37E}"/>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7512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D8DAEF-0F36-0A9B-52B9-6256DC08B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ECFC006-F0DB-9861-FA19-B5C58E5CF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08F9BA-E9EC-7053-692D-1A14627A3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CB797D-E96A-25EA-4D50-7C0D2B4A0013}"/>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6" name="Espace réservé du pied de page 5">
            <a:extLst>
              <a:ext uri="{FF2B5EF4-FFF2-40B4-BE49-F238E27FC236}">
                <a16:creationId xmlns:a16="http://schemas.microsoft.com/office/drawing/2014/main" id="{1F708334-15BE-51B3-9395-D889A84D4F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4B9217-A033-066B-FFBC-C82BE678C958}"/>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87255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78A5B-B7F6-430C-F5D0-EE876DBF10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2E0F714-D574-927F-14EF-C86C48D35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E7E50C-DCBC-23E9-BB71-80C7AA55D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6CB556-1E3C-D89E-E649-F80824F943F5}"/>
              </a:ext>
            </a:extLst>
          </p:cNvPr>
          <p:cNvSpPr>
            <a:spLocks noGrp="1"/>
          </p:cNvSpPr>
          <p:nvPr>
            <p:ph type="dt" sz="half" idx="10"/>
          </p:nvPr>
        </p:nvSpPr>
        <p:spPr/>
        <p:txBody>
          <a:bodyPr/>
          <a:lstStyle/>
          <a:p>
            <a:fld id="{038B8636-430B-1F47-ACB3-CF99DC933950}" type="datetimeFigureOut">
              <a:rPr lang="fr-FR" smtClean="0"/>
              <a:t>19/01/2023</a:t>
            </a:fld>
            <a:endParaRPr lang="fr-FR"/>
          </a:p>
        </p:txBody>
      </p:sp>
      <p:sp>
        <p:nvSpPr>
          <p:cNvPr id="6" name="Espace réservé du pied de page 5">
            <a:extLst>
              <a:ext uri="{FF2B5EF4-FFF2-40B4-BE49-F238E27FC236}">
                <a16:creationId xmlns:a16="http://schemas.microsoft.com/office/drawing/2014/main" id="{761CCA50-09C8-5586-D80A-919BAF5AD5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84161C-EEF4-98EB-97E6-3D07B65A1B8A}"/>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78240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4B2C02-82B1-B1BF-9FC4-45D593D3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118190-F306-8E87-6EE8-64583B79D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B6D25B-4B45-1460-D9F1-BE63A0458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B8636-430B-1F47-ACB3-CF99DC933950}" type="datetimeFigureOut">
              <a:rPr lang="fr-FR" smtClean="0"/>
              <a:t>19/01/2023</a:t>
            </a:fld>
            <a:endParaRPr lang="fr-FR"/>
          </a:p>
        </p:txBody>
      </p:sp>
      <p:sp>
        <p:nvSpPr>
          <p:cNvPr id="5" name="Espace réservé du pied de page 4">
            <a:extLst>
              <a:ext uri="{FF2B5EF4-FFF2-40B4-BE49-F238E27FC236}">
                <a16:creationId xmlns:a16="http://schemas.microsoft.com/office/drawing/2014/main" id="{7849761D-439B-0091-D5D4-ED28EE612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9B8328-D406-CF18-8FC6-63AF0C97E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A3731-E0C7-244C-AA4D-4903473F50C1}" type="slidenum">
              <a:rPr lang="fr-FR" smtClean="0"/>
              <a:t>‹#›</a:t>
            </a:fld>
            <a:endParaRPr lang="fr-FR"/>
          </a:p>
        </p:txBody>
      </p:sp>
    </p:spTree>
    <p:extLst>
      <p:ext uri="{BB962C8B-B14F-4D97-AF65-F5344CB8AC3E}">
        <p14:creationId xmlns:p14="http://schemas.microsoft.com/office/powerpoint/2010/main" val="376047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ivil-protection-humanitarian-aid.ec.europa.eu/select-language?destination=/node/1" TargetMode="Externa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hyperlink" Target="https://www.instagram.com/eu_echo/" TargetMode="External"/><Relationship Id="rId5" Type="http://schemas.openxmlformats.org/officeDocument/2006/relationships/hyperlink" Target="https://twitter.com/eu_echo" TargetMode="External"/><Relationship Id="rId4" Type="http://schemas.openxmlformats.org/officeDocument/2006/relationships/hyperlink" Target="https://www.facebook.com/ec.humanitarian.ai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ueducationinmotion.vice.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3616F4E-43A1-320E-0280-E4832BAB2427}"/>
              </a:ext>
            </a:extLst>
          </p:cNvPr>
          <p:cNvPicPr>
            <a:picLocks noChangeAspect="1"/>
          </p:cNvPicPr>
          <p:nvPr/>
        </p:nvPicPr>
        <p:blipFill rotWithShape="1">
          <a:blip r:embed="rId2"/>
          <a:srcRect l="9201" t="11738" b="116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4F2DBC9-3FB6-27B8-8066-4E8D39C36861}"/>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B0780A23-AC03-E279-D7B8-9A080A4CA73C}"/>
              </a:ext>
            </a:extLst>
          </p:cNvPr>
          <p:cNvPicPr>
            <a:picLocks noChangeAspect="1"/>
          </p:cNvPicPr>
          <p:nvPr/>
        </p:nvPicPr>
        <p:blipFill>
          <a:blip r:embed="rId3"/>
          <a:stretch>
            <a:fillRect/>
          </a:stretch>
        </p:blipFill>
        <p:spPr>
          <a:xfrm>
            <a:off x="6112030" y="2537541"/>
            <a:ext cx="6063937" cy="734669"/>
          </a:xfrm>
          <a:prstGeom prst="rect">
            <a:avLst/>
          </a:prstGeom>
        </p:spPr>
      </p:pic>
      <p:sp>
        <p:nvSpPr>
          <p:cNvPr id="8" name="ZoneTexte 7">
            <a:extLst>
              <a:ext uri="{FF2B5EF4-FFF2-40B4-BE49-F238E27FC236}">
                <a16:creationId xmlns:a16="http://schemas.microsoft.com/office/drawing/2014/main" id="{A83FC757-D03B-791C-098E-89056AC037DC}"/>
              </a:ext>
            </a:extLst>
          </p:cNvPr>
          <p:cNvSpPr txBox="1"/>
          <p:nvPr/>
        </p:nvSpPr>
        <p:spPr>
          <a:xfrm>
            <a:off x="6155404" y="4695773"/>
            <a:ext cx="6093500" cy="369332"/>
          </a:xfrm>
          <a:prstGeom prst="rect">
            <a:avLst/>
          </a:prstGeom>
          <a:noFill/>
        </p:spPr>
        <p:txBody>
          <a:bodyPr wrap="square">
            <a:spAutoFit/>
          </a:bodyPr>
          <a:lstStyle/>
          <a:p>
            <a:r>
              <a:rPr lang="en-GB" sz="1800">
                <a:solidFill>
                  <a:schemeClr val="bg1"/>
                </a:solidFill>
              </a:rPr>
              <a:t>Information for schools and teachers</a:t>
            </a:r>
          </a:p>
        </p:txBody>
      </p:sp>
      <p:sp>
        <p:nvSpPr>
          <p:cNvPr id="12" name="ZoneTexte 11">
            <a:extLst>
              <a:ext uri="{FF2B5EF4-FFF2-40B4-BE49-F238E27FC236}">
                <a16:creationId xmlns:a16="http://schemas.microsoft.com/office/drawing/2014/main" id="{4F0406A9-1EB6-36A4-839B-A7F371030C35}"/>
              </a:ext>
            </a:extLst>
          </p:cNvPr>
          <p:cNvSpPr txBox="1"/>
          <p:nvPr/>
        </p:nvSpPr>
        <p:spPr>
          <a:xfrm>
            <a:off x="6112030" y="3429000"/>
            <a:ext cx="5221991" cy="954107"/>
          </a:xfrm>
          <a:prstGeom prst="rect">
            <a:avLst/>
          </a:prstGeom>
          <a:noFill/>
        </p:spPr>
        <p:txBody>
          <a:bodyPr wrap="square" rtlCol="0">
            <a:spAutoFit/>
          </a:bodyPr>
          <a:lstStyle/>
          <a:p>
            <a:r>
              <a:rPr lang="en-US" sz="2800" b="1">
                <a:solidFill>
                  <a:schemeClr val="bg1"/>
                </a:solidFill>
                <a:cs typeface="Arial" panose="020B0604020202020204" pitchFamily="34" charset="0"/>
              </a:rPr>
              <a:t>The role of the EU </a:t>
            </a:r>
            <a:br>
              <a:rPr lang="en-US" sz="2800" b="1">
                <a:solidFill>
                  <a:schemeClr val="bg1"/>
                </a:solidFill>
                <a:cs typeface="Arial" panose="020B0604020202020204" pitchFamily="34" charset="0"/>
              </a:rPr>
            </a:br>
            <a:r>
              <a:rPr lang="en-US" sz="2800" b="1">
                <a:solidFill>
                  <a:schemeClr val="bg1"/>
                </a:solidFill>
                <a:cs typeface="Arial" panose="020B0604020202020204" pitchFamily="34" charset="0"/>
              </a:rPr>
              <a:t>in humanitarian aid operations</a:t>
            </a:r>
            <a:endParaRPr lang="fr-FR" sz="2800">
              <a:solidFill>
                <a:schemeClr val="bg1"/>
              </a:solidFill>
              <a:cs typeface="Arial" panose="020B0604020202020204" pitchFamily="34" charset="0"/>
            </a:endParaRPr>
          </a:p>
        </p:txBody>
      </p:sp>
      <p:pic>
        <p:nvPicPr>
          <p:cNvPr id="16" name="Image 15">
            <a:extLst>
              <a:ext uri="{FF2B5EF4-FFF2-40B4-BE49-F238E27FC236}">
                <a16:creationId xmlns:a16="http://schemas.microsoft.com/office/drawing/2014/main" id="{A9974A29-7912-7576-DA6D-B6778F979916}"/>
              </a:ext>
            </a:extLst>
          </p:cNvPr>
          <p:cNvPicPr>
            <a:picLocks noChangeAspect="1"/>
          </p:cNvPicPr>
          <p:nvPr/>
        </p:nvPicPr>
        <p:blipFill>
          <a:blip r:embed="rId4"/>
          <a:stretch>
            <a:fillRect/>
          </a:stretch>
        </p:blipFill>
        <p:spPr>
          <a:xfrm>
            <a:off x="11084031" y="332544"/>
            <a:ext cx="785913" cy="711065"/>
          </a:xfrm>
          <a:prstGeom prst="rect">
            <a:avLst/>
          </a:prstGeom>
        </p:spPr>
      </p:pic>
    </p:spTree>
    <p:extLst>
      <p:ext uri="{BB962C8B-B14F-4D97-AF65-F5344CB8AC3E}">
        <p14:creationId xmlns:p14="http://schemas.microsoft.com/office/powerpoint/2010/main" val="9389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658814" y="1675248"/>
            <a:ext cx="5437186"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a:latin typeface="Calibri Light" panose="020F0302020204030204" pitchFamily="34" charset="0"/>
                <a:cs typeface="Calibri Light" panose="020F0302020204030204" pitchFamily="34" charset="0"/>
              </a:rPr>
            </a:br>
            <a:r>
              <a:rPr lang="en-US" sz="2000">
                <a:latin typeface="Calibri Light" panose="020F0302020204030204" pitchFamily="34" charset="0"/>
                <a:cs typeface="Calibri Light" panose="020F0302020204030204" pitchFamily="34" charset="0"/>
              </a:rPr>
              <a:t>Please share the information materials on your social media channels or in your newsletters, </a:t>
            </a:r>
            <a:br>
              <a:rPr lang="en-US" sz="2000">
                <a:latin typeface="Calibri Light" panose="020F0302020204030204" pitchFamily="34" charset="0"/>
                <a:cs typeface="Calibri Light" panose="020F0302020204030204" pitchFamily="34" charset="0"/>
              </a:rPr>
            </a:br>
            <a:r>
              <a:rPr lang="en-US" sz="2000">
                <a:latin typeface="Calibri Light" panose="020F0302020204030204" pitchFamily="34" charset="0"/>
                <a:cs typeface="Calibri Light" panose="020F0302020204030204" pitchFamily="34" charset="0"/>
              </a:rPr>
              <a:t>and print and display posters on your announcement boards. You can also tell your students about the competition in the classroom. </a:t>
            </a:r>
            <a:r>
              <a:rPr lang="en-US" sz="2000">
                <a:effectLst/>
                <a:latin typeface="+mj-lt"/>
              </a:rPr>
              <a:t>Feel free to adapt the materials to your needs.</a:t>
            </a:r>
            <a:br>
              <a:rPr lang="en-GB" sz="2000">
                <a:latin typeface="Calibri Light" panose="020F0302020204030204" pitchFamily="34" charset="0"/>
                <a:cs typeface="Calibri Light" panose="020F0302020204030204" pitchFamily="34" charset="0"/>
              </a:rPr>
            </a:br>
            <a:br>
              <a:rPr lang="en-GB" sz="2000">
                <a:latin typeface="Calibri Light" panose="020F0302020204030204" pitchFamily="34" charset="0"/>
                <a:cs typeface="Calibri Light" panose="020F0302020204030204" pitchFamily="34" charset="0"/>
              </a:rPr>
            </a:br>
            <a:r>
              <a:rPr lang="en-US" sz="2000" b="1">
                <a:latin typeface="Calibri" panose="020F0502020204030204" pitchFamily="34" charset="0"/>
                <a:cs typeface="Calibri" panose="020F0502020204030204" pitchFamily="34" charset="0"/>
              </a:rPr>
              <a:t>Our materials:</a:t>
            </a:r>
            <a:br>
              <a:rPr lang="en-US" sz="2000">
                <a:latin typeface="Calibri Light" panose="020F0302020204030204" pitchFamily="34" charset="0"/>
                <a:cs typeface="Calibri Light" panose="020F0302020204030204" pitchFamily="34" charset="0"/>
              </a:rPr>
            </a:br>
            <a:br>
              <a:rPr lang="en-GB" sz="2000">
                <a:latin typeface="Calibri Light" panose="020F0302020204030204" pitchFamily="34" charset="0"/>
                <a:cs typeface="Calibri Light" panose="020F0302020204030204" pitchFamily="34" charset="0"/>
              </a:rPr>
            </a:br>
            <a:r>
              <a:rPr lang="en-GB" sz="2000">
                <a:latin typeface="Calibri Light" panose="020F0302020204030204" pitchFamily="34" charset="0"/>
                <a:cs typeface="Calibri Light" panose="020F0302020204030204" pitchFamily="34" charset="0"/>
              </a:rPr>
              <a:t>• video competition banner </a:t>
            </a:r>
            <a:br>
              <a:rPr lang="en-GB" sz="2000">
                <a:latin typeface="Calibri Light" panose="020F0302020204030204" pitchFamily="34" charset="0"/>
                <a:cs typeface="Calibri Light" panose="020F0302020204030204" pitchFamily="34" charset="0"/>
              </a:rPr>
            </a:br>
            <a:r>
              <a:rPr lang="en-GB" sz="2000">
                <a:latin typeface="Calibri Light" panose="020F0302020204030204" pitchFamily="34" charset="0"/>
                <a:cs typeface="Calibri Light" panose="020F0302020204030204" pitchFamily="34" charset="0"/>
              </a:rPr>
              <a:t>• video competition poster</a:t>
            </a:r>
            <a:br>
              <a:rPr lang="en-US" sz="2000">
                <a:latin typeface="Calibri Light" panose="020F0302020204030204" pitchFamily="34" charset="0"/>
                <a:cs typeface="Calibri Light" panose="020F0302020204030204" pitchFamily="34" charset="0"/>
              </a:rPr>
            </a:br>
            <a:r>
              <a:rPr lang="en-GB" sz="2000">
                <a:latin typeface="Calibri Light" panose="020F0302020204030204" pitchFamily="34" charset="0"/>
                <a:cs typeface="Calibri Light" panose="020F0302020204030204" pitchFamily="34" charset="0"/>
              </a:rPr>
              <a:t>• ready-to-post social media text and visual in </a:t>
            </a:r>
            <a:r>
              <a:rPr lang="en-GB" sz="2000">
                <a:latin typeface="+mj-lt"/>
                <a:cs typeface="Arial"/>
              </a:rPr>
              <a:t>in</a:t>
            </a:r>
            <a:r>
              <a:rPr lang="en-US" sz="2000">
                <a:effectLst/>
                <a:latin typeface="+mj-lt"/>
              </a:rPr>
              <a:t> adjustable square and rectangular ppt. formats.</a:t>
            </a:r>
            <a:br>
              <a:rPr lang="en-GB" sz="2000">
                <a:latin typeface="Calibri Light" panose="020F0302020204030204" pitchFamily="34" charset="0"/>
                <a:cs typeface="Calibri Light" panose="020F0302020204030204" pitchFamily="34" charset="0"/>
              </a:rPr>
            </a:br>
            <a:br>
              <a:rPr lang="en-GB" sz="2000">
                <a:latin typeface="Calibri Light" panose="020F0302020204030204" pitchFamily="34" charset="0"/>
                <a:cs typeface="Calibri Light" panose="020F0302020204030204" pitchFamily="34" charset="0"/>
              </a:rPr>
            </a:br>
            <a:r>
              <a:rPr lang="en-GB" sz="2000">
                <a:latin typeface="Calibri Light" panose="020F0302020204030204" pitchFamily="34" charset="0"/>
                <a:cs typeface="Calibri Light" panose="020F0302020204030204" pitchFamily="34" charset="0"/>
              </a:rPr>
              <a:t>These can be downloaded from the toolkit.</a:t>
            </a:r>
          </a:p>
        </p:txBody>
      </p:sp>
      <p:sp>
        <p:nvSpPr>
          <p:cNvPr id="2" name="Rectangle 1">
            <a:extLst>
              <a:ext uri="{FF2B5EF4-FFF2-40B4-BE49-F238E27FC236}">
                <a16:creationId xmlns:a16="http://schemas.microsoft.com/office/drawing/2014/main" id="{273DB859-EFB7-ECF5-16BC-79929DDE3982}"/>
              </a:ext>
            </a:extLst>
          </p:cNvPr>
          <p:cNvSpPr/>
          <p:nvPr/>
        </p:nvSpPr>
        <p:spPr>
          <a:xfrm>
            <a:off x="-44221" y="2"/>
            <a:ext cx="12236221" cy="1454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757972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7. Help us spread the word</a:t>
            </a:r>
          </a:p>
        </p:txBody>
      </p:sp>
      <p:pic>
        <p:nvPicPr>
          <p:cNvPr id="6" name="Image 5">
            <a:extLst>
              <a:ext uri="{FF2B5EF4-FFF2-40B4-BE49-F238E27FC236}">
                <a16:creationId xmlns:a16="http://schemas.microsoft.com/office/drawing/2014/main" id="{1D2BDA95-EE4D-5F6C-99AE-261BCD781F5E}"/>
              </a:ext>
            </a:extLst>
          </p:cNvPr>
          <p:cNvPicPr>
            <a:picLocks noChangeAspect="1"/>
          </p:cNvPicPr>
          <p:nvPr/>
        </p:nvPicPr>
        <p:blipFill>
          <a:blip r:embed="rId2"/>
          <a:srcRect/>
          <a:stretch/>
        </p:blipFill>
        <p:spPr>
          <a:xfrm>
            <a:off x="8033415" y="0"/>
            <a:ext cx="3496825" cy="4946316"/>
          </a:xfrm>
          <a:prstGeom prst="rect">
            <a:avLst/>
          </a:prstGeom>
        </p:spPr>
      </p:pic>
      <p:pic>
        <p:nvPicPr>
          <p:cNvPr id="8" name="Image 7">
            <a:extLst>
              <a:ext uri="{FF2B5EF4-FFF2-40B4-BE49-F238E27FC236}">
                <a16:creationId xmlns:a16="http://schemas.microsoft.com/office/drawing/2014/main" id="{4F574BE5-2B51-5BF8-7857-F5B541FAEAE1}"/>
              </a:ext>
            </a:extLst>
          </p:cNvPr>
          <p:cNvPicPr>
            <a:picLocks noChangeAspect="1"/>
          </p:cNvPicPr>
          <p:nvPr/>
        </p:nvPicPr>
        <p:blipFill>
          <a:blip r:embed="rId3"/>
          <a:srcRect/>
          <a:stretch/>
        </p:blipFill>
        <p:spPr>
          <a:xfrm>
            <a:off x="6981489" y="5112542"/>
            <a:ext cx="4545269" cy="1171852"/>
          </a:xfrm>
          <a:prstGeom prst="rect">
            <a:avLst/>
          </a:prstGeom>
        </p:spPr>
      </p:pic>
    </p:spTree>
    <p:extLst>
      <p:ext uri="{BB962C8B-B14F-4D97-AF65-F5344CB8AC3E}">
        <p14:creationId xmlns:p14="http://schemas.microsoft.com/office/powerpoint/2010/main" val="311627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24D64B-28CB-CCDC-225A-B4E03A7B641E}"/>
              </a:ext>
            </a:extLst>
          </p:cNvPr>
          <p:cNvPicPr>
            <a:picLocks noChangeAspect="1"/>
          </p:cNvPicPr>
          <p:nvPr/>
        </p:nvPicPr>
        <p:blipFill>
          <a:blip r:embed="rId2"/>
          <a:srcRect l="51" r="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F69B62E-C687-5D8F-9E14-8D0195E9DFBA}"/>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6472987" y="843677"/>
            <a:ext cx="6096001"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b="1" dirty="0">
                <a:solidFill>
                  <a:srgbClr val="FFFFFF"/>
                </a:solidFill>
                <a:latin typeface="Calibri"/>
                <a:cs typeface="Calibri"/>
              </a:rPr>
              <a:t>FIND OUT MORE</a:t>
            </a:r>
            <a:br>
              <a:rPr lang="en-GB" sz="3000" b="1" dirty="0">
                <a:latin typeface="Calibri" panose="020F0502020204030204" pitchFamily="34" charset="0"/>
                <a:cs typeface="Calibri" panose="020F0502020204030204" pitchFamily="34" charset="0"/>
              </a:rPr>
            </a:br>
            <a:br>
              <a:rPr lang="en-GB" sz="2500" b="1" dirty="0">
                <a:latin typeface="Calibri" panose="020F0502020204030204" pitchFamily="34" charset="0"/>
                <a:cs typeface="Calibri" panose="020F0502020204030204" pitchFamily="34" charset="0"/>
              </a:rPr>
            </a:br>
            <a:r>
              <a:rPr lang="en-GB" sz="2500" dirty="0">
                <a:solidFill>
                  <a:srgbClr val="FFFFFF"/>
                </a:solidFill>
                <a:latin typeface="Calibri"/>
                <a:cs typeface="Calibri"/>
              </a:rPr>
              <a:t>Visit DG ECHO’s website:</a:t>
            </a:r>
            <a:br>
              <a:rPr lang="en-GB" sz="2500" dirty="0">
                <a:latin typeface="Calibri" panose="020F0502020204030204" pitchFamily="34" charset="0"/>
                <a:cs typeface="Calibri" panose="020F0502020204030204" pitchFamily="34" charset="0"/>
              </a:rPr>
            </a:br>
            <a:r>
              <a:rPr lang="en-GB" sz="2500" dirty="0">
                <a:solidFill>
                  <a:schemeClr val="bg1"/>
                </a:solidFill>
                <a:latin typeface="Calibri"/>
                <a:cs typeface="Calibri"/>
                <a:hlinkClick r:id="rId3">
                  <a:extLst>
                    <a:ext uri="{A12FA001-AC4F-418D-AE19-62706E023703}">
                      <ahyp:hlinkClr xmlns:ahyp="http://schemas.microsoft.com/office/drawing/2018/hyperlinkcolor" val="tx"/>
                    </a:ext>
                  </a:extLst>
                </a:hlinkClick>
              </a:rPr>
              <a:t>https://civil-protection-</a:t>
            </a:r>
            <a:br>
              <a:rPr lang="en-GB" sz="25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br>
            <a:r>
              <a:rPr lang="en-GB" sz="2500" dirty="0">
                <a:solidFill>
                  <a:schemeClr val="bg1"/>
                </a:solidFill>
                <a:latin typeface="Calibri"/>
                <a:cs typeface="Calibri"/>
                <a:hlinkClick r:id="rId3">
                  <a:extLst>
                    <a:ext uri="{A12FA001-AC4F-418D-AE19-62706E023703}">
                      <ahyp:hlinkClr xmlns:ahyp="http://schemas.microsoft.com/office/drawing/2018/hyperlinkcolor" val="tx"/>
                    </a:ext>
                  </a:extLst>
                </a:hlinkClick>
              </a:rPr>
              <a:t>humanitarian-aid.ec.europa.eu/ </a:t>
            </a:r>
            <a:br>
              <a:rPr lang="en-GB" sz="2500" dirty="0">
                <a:latin typeface="Calibri" panose="020F0502020204030204" pitchFamily="34" charset="0"/>
                <a:cs typeface="Calibri" panose="020F0502020204030204" pitchFamily="34" charset="0"/>
              </a:rPr>
            </a:br>
            <a:br>
              <a:rPr lang="en-GB" sz="2500" dirty="0">
                <a:latin typeface="Calibri" panose="020F0502020204030204" pitchFamily="34" charset="0"/>
                <a:cs typeface="Calibri" panose="020F0502020204030204" pitchFamily="34" charset="0"/>
              </a:rPr>
            </a:br>
            <a:r>
              <a:rPr lang="en-GB" sz="2500" dirty="0">
                <a:solidFill>
                  <a:srgbClr val="FFFFFF"/>
                </a:solidFill>
                <a:latin typeface="Calibri"/>
                <a:cs typeface="Calibri"/>
              </a:rPr>
              <a:t>Follow DG ECHO on : </a:t>
            </a:r>
            <a:br>
              <a:rPr lang="en-GB" sz="2500" dirty="0">
                <a:latin typeface="Calibri" panose="020F0502020204030204" pitchFamily="34" charset="0"/>
                <a:cs typeface="Calibri" panose="020F0502020204030204" pitchFamily="34" charset="0"/>
              </a:rPr>
            </a:br>
            <a:br>
              <a:rPr lang="en-GB" sz="2500" dirty="0">
                <a:latin typeface="Calibri" panose="020F0502020204030204" pitchFamily="34" charset="0"/>
                <a:cs typeface="Calibri" panose="020F0502020204030204" pitchFamily="34" charset="0"/>
              </a:rPr>
            </a:br>
            <a:r>
              <a:rPr lang="en-GB" sz="2500" dirty="0">
                <a:solidFill>
                  <a:srgbClr val="FFFFFF"/>
                </a:solidFill>
                <a:latin typeface="Calibri"/>
                <a:cs typeface="Calibri"/>
              </a:rPr>
              <a:t>Facebook </a:t>
            </a:r>
            <a:r>
              <a:rPr lang="en-GB" sz="2500" dirty="0">
                <a:solidFill>
                  <a:schemeClr val="bg1"/>
                </a:solidFill>
                <a:latin typeface="Calibri"/>
                <a:cs typeface="Calibri"/>
                <a:hlinkClick r:id="rId4">
                  <a:extLst>
                    <a:ext uri="{A12FA001-AC4F-418D-AE19-62706E023703}">
                      <ahyp:hlinkClr xmlns:ahyp="http://schemas.microsoft.com/office/drawing/2018/hyperlinkcolor" val="tx"/>
                    </a:ext>
                  </a:extLst>
                </a:hlinkClick>
              </a:rPr>
              <a:t>@ec.humanitarian.aid</a:t>
            </a:r>
            <a:br>
              <a:rPr lang="en-GB" sz="2500" dirty="0">
                <a:latin typeface="Calibri" panose="020F0502020204030204" pitchFamily="34" charset="0"/>
                <a:cs typeface="Calibri" panose="020F0502020204030204" pitchFamily="34" charset="0"/>
              </a:rPr>
            </a:br>
            <a:r>
              <a:rPr lang="en-GB" sz="2500" dirty="0">
                <a:solidFill>
                  <a:srgbClr val="FFFFFF"/>
                </a:solidFill>
                <a:latin typeface="Calibri"/>
                <a:cs typeface="Calibri"/>
              </a:rPr>
              <a:t>Twitter </a:t>
            </a:r>
            <a:r>
              <a:rPr lang="en-GB" sz="2500" dirty="0">
                <a:solidFill>
                  <a:schemeClr val="bg1"/>
                </a:solidFill>
                <a:latin typeface="Calibri"/>
                <a:cs typeface="Calibri"/>
                <a:hlinkClick r:id="rId5">
                  <a:extLst>
                    <a:ext uri="{A12FA001-AC4F-418D-AE19-62706E023703}">
                      <ahyp:hlinkClr xmlns:ahyp="http://schemas.microsoft.com/office/drawing/2018/hyperlinkcolor" val="tx"/>
                    </a:ext>
                  </a:extLst>
                </a:hlinkClick>
              </a:rPr>
              <a:t>@eu_echo</a:t>
            </a:r>
            <a:br>
              <a:rPr lang="en-GB" sz="2500" dirty="0">
                <a:latin typeface="Calibri" panose="020F0502020204030204" pitchFamily="34" charset="0"/>
                <a:cs typeface="Calibri" panose="020F0502020204030204" pitchFamily="34" charset="0"/>
              </a:rPr>
            </a:br>
            <a:r>
              <a:rPr lang="en-GB" sz="2500" dirty="0">
                <a:solidFill>
                  <a:srgbClr val="FFFFFF"/>
                </a:solidFill>
                <a:latin typeface="Calibri"/>
                <a:cs typeface="Calibri"/>
              </a:rPr>
              <a:t>Instagram:</a:t>
            </a:r>
            <a:r>
              <a:rPr lang="en-GB" sz="2500" dirty="0">
                <a:solidFill>
                  <a:schemeClr val="bg1"/>
                </a:solidFill>
                <a:latin typeface="Calibri"/>
                <a:cs typeface="Calibri"/>
              </a:rPr>
              <a:t> </a:t>
            </a:r>
            <a:r>
              <a:rPr lang="en-GB" sz="2500" dirty="0">
                <a:solidFill>
                  <a:schemeClr val="bg1"/>
                </a:solidFill>
                <a:latin typeface="Calibri"/>
                <a:cs typeface="Calibri"/>
                <a:hlinkClick r:id="rId6">
                  <a:extLst>
                    <a:ext uri="{A12FA001-AC4F-418D-AE19-62706E023703}">
                      <ahyp:hlinkClr xmlns:ahyp="http://schemas.microsoft.com/office/drawing/2018/hyperlinkcolor" val="tx"/>
                    </a:ext>
                  </a:extLst>
                </a:hlinkClick>
              </a:rPr>
              <a:t>@eu_echo</a:t>
            </a:r>
            <a:br>
              <a:rPr lang="en-GB" sz="2500" dirty="0">
                <a:latin typeface="Calibri" panose="020F0502020204030204" pitchFamily="34" charset="0"/>
                <a:cs typeface="Calibri" panose="020F0502020204030204" pitchFamily="34" charset="0"/>
              </a:rPr>
            </a:br>
            <a:r>
              <a:rPr lang="en-GB" sz="2500" dirty="0">
                <a:solidFill>
                  <a:srgbClr val="FFFFFF"/>
                </a:solidFill>
                <a:latin typeface="Calibri"/>
                <a:cs typeface="Calibri"/>
              </a:rPr>
              <a:t>#EducationNoMatterWhat </a:t>
            </a:r>
            <a:br>
              <a:rPr lang="en-GB" sz="2500" dirty="0">
                <a:latin typeface="Calibri" panose="020F0502020204030204" pitchFamily="34" charset="0"/>
                <a:cs typeface="Calibri" panose="020F0502020204030204" pitchFamily="34" charset="0"/>
              </a:rPr>
            </a:br>
            <a:endParaRPr lang="en-GB" sz="250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72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DA8DFCE-7F32-4DC5-5D6E-A51866DA4BAD}"/>
              </a:ext>
            </a:extLst>
          </p:cNvPr>
          <p:cNvPicPr>
            <a:picLocks noChangeAspect="1"/>
          </p:cNvPicPr>
          <p:nvPr/>
        </p:nvPicPr>
        <p:blipFill>
          <a:blip r:embed="rId2"/>
          <a:stretch>
            <a:fillRect/>
          </a:stretch>
        </p:blipFill>
        <p:spPr>
          <a:xfrm>
            <a:off x="657725" y="369578"/>
            <a:ext cx="11547191" cy="6488421"/>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0" y="0"/>
            <a:ext cx="12192000" cy="15482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717254"/>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solidFill>
                  <a:srgbClr val="FFFFFF"/>
                </a:solidFill>
              </a:rPr>
              <a:t>Contents</a:t>
            </a:r>
            <a:endParaRPr lang="en-GB" sz="4800"/>
          </a:p>
        </p:txBody>
      </p:sp>
      <p:sp>
        <p:nvSpPr>
          <p:cNvPr id="8" name="Rectangle 7">
            <a:extLst>
              <a:ext uri="{FF2B5EF4-FFF2-40B4-BE49-F238E27FC236}">
                <a16:creationId xmlns:a16="http://schemas.microsoft.com/office/drawing/2014/main" id="{783FB882-753D-411E-5684-490A80950908}"/>
              </a:ext>
            </a:extLst>
          </p:cNvPr>
          <p:cNvSpPr/>
          <p:nvPr/>
        </p:nvSpPr>
        <p:spPr>
          <a:xfrm>
            <a:off x="657726" y="1989221"/>
            <a:ext cx="554235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9ECD72-C6E2-1DE4-CE62-7A1C9E7E31FF}"/>
              </a:ext>
            </a:extLst>
          </p:cNvPr>
          <p:cNvSpPr/>
          <p:nvPr/>
        </p:nvSpPr>
        <p:spPr>
          <a:xfrm>
            <a:off x="657726" y="2630905"/>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30CC82-C5C0-3E38-3CB3-2D0775EB4BD1}"/>
              </a:ext>
            </a:extLst>
          </p:cNvPr>
          <p:cNvSpPr/>
          <p:nvPr/>
        </p:nvSpPr>
        <p:spPr>
          <a:xfrm>
            <a:off x="657726" y="3272589"/>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A53DC69-A09E-37F0-6D09-B0086E2720F2}"/>
              </a:ext>
            </a:extLst>
          </p:cNvPr>
          <p:cNvSpPr/>
          <p:nvPr/>
        </p:nvSpPr>
        <p:spPr>
          <a:xfrm>
            <a:off x="657726" y="3946357"/>
            <a:ext cx="865354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33C50AD-9156-49AA-8ED7-8E3165FE5102}"/>
              </a:ext>
            </a:extLst>
          </p:cNvPr>
          <p:cNvSpPr/>
          <p:nvPr/>
        </p:nvSpPr>
        <p:spPr>
          <a:xfrm>
            <a:off x="657726" y="4604083"/>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7F99604-E427-572F-7FAE-00D2CC60CAD0}"/>
              </a:ext>
            </a:extLst>
          </p:cNvPr>
          <p:cNvSpPr/>
          <p:nvPr/>
        </p:nvSpPr>
        <p:spPr>
          <a:xfrm>
            <a:off x="657726" y="5277852"/>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6175D39-30BE-6CF5-92A0-CB89059C9E66}"/>
              </a:ext>
            </a:extLst>
          </p:cNvPr>
          <p:cNvSpPr/>
          <p:nvPr/>
        </p:nvSpPr>
        <p:spPr>
          <a:xfrm>
            <a:off x="657727" y="5919536"/>
            <a:ext cx="354530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4">
            <a:extLst>
              <a:ext uri="{FF2B5EF4-FFF2-40B4-BE49-F238E27FC236}">
                <a16:creationId xmlns:a16="http://schemas.microsoft.com/office/drawing/2014/main" id="{FA69BAD9-E04D-C5B8-1F7E-539754A075AE}"/>
              </a:ext>
            </a:extLst>
          </p:cNvPr>
          <p:cNvSpPr txBox="1">
            <a:spLocks/>
          </p:cNvSpPr>
          <p:nvPr/>
        </p:nvSpPr>
        <p:spPr>
          <a:xfrm>
            <a:off x="655731" y="1786815"/>
            <a:ext cx="8964144" cy="47074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bg1"/>
                </a:solidFill>
              </a:rPr>
              <a:t>1. Education, No Matter What: an invitation</a:t>
            </a:r>
            <a:br>
              <a:rPr lang="en-GB" sz="2400" dirty="0">
                <a:solidFill>
                  <a:schemeClr val="bg1"/>
                </a:solidFill>
              </a:rPr>
            </a:br>
            <a:br>
              <a:rPr lang="en-GB" sz="2400" dirty="0">
                <a:solidFill>
                  <a:schemeClr val="bg1"/>
                </a:solidFill>
              </a:rPr>
            </a:br>
            <a:r>
              <a:rPr lang="en-GB" sz="2400" dirty="0">
                <a:solidFill>
                  <a:schemeClr val="bg1"/>
                </a:solidFill>
              </a:rPr>
              <a:t>2. What is the campaign about? </a:t>
            </a:r>
            <a:br>
              <a:rPr lang="en-GB" sz="2400" dirty="0">
                <a:solidFill>
                  <a:schemeClr val="bg1"/>
                </a:solidFill>
              </a:rPr>
            </a:br>
            <a:br>
              <a:rPr lang="en-GB" sz="2400" dirty="0">
                <a:solidFill>
                  <a:schemeClr val="bg1"/>
                </a:solidFill>
              </a:rPr>
            </a:br>
            <a:r>
              <a:rPr lang="en-GB" sz="2400" dirty="0">
                <a:solidFill>
                  <a:schemeClr val="bg1"/>
                </a:solidFill>
              </a:rPr>
              <a:t>3. Who is behind the campaign? </a:t>
            </a:r>
            <a:br>
              <a:rPr lang="en-GB" sz="2400" dirty="0">
                <a:solidFill>
                  <a:schemeClr val="bg1"/>
                </a:solidFill>
              </a:rPr>
            </a:br>
            <a:br>
              <a:rPr lang="en-GB" sz="2400" dirty="0">
                <a:solidFill>
                  <a:schemeClr val="bg1"/>
                </a:solidFill>
              </a:rPr>
            </a:br>
            <a:r>
              <a:rPr lang="en-GB" sz="2400" dirty="0">
                <a:solidFill>
                  <a:schemeClr val="bg1"/>
                </a:solidFill>
              </a:rPr>
              <a:t>4. </a:t>
            </a:r>
            <a:r>
              <a:rPr lang="en-GB" sz="2400" dirty="0">
                <a:solidFill>
                  <a:schemeClr val="bg1"/>
                </a:solidFill>
                <a:ea typeface="+mj-lt"/>
                <a:cs typeface="+mj-lt"/>
              </a:rPr>
              <a:t>How does the EU support education in humanitarian aid contexts?</a:t>
            </a:r>
            <a:br>
              <a:rPr lang="en-GB" sz="2400" dirty="0">
                <a:solidFill>
                  <a:schemeClr val="bg1"/>
                </a:solidFill>
              </a:rPr>
            </a:br>
            <a:br>
              <a:rPr lang="en-GB" sz="2400" dirty="0">
                <a:solidFill>
                  <a:schemeClr val="bg1"/>
                </a:solidFill>
              </a:rPr>
            </a:br>
            <a:r>
              <a:rPr lang="en-GB" sz="2400" dirty="0">
                <a:solidFill>
                  <a:schemeClr val="bg1"/>
                </a:solidFill>
              </a:rPr>
              <a:t>5. How can teachers participate in the campaign?</a:t>
            </a:r>
            <a:br>
              <a:rPr lang="en-GB" sz="2400" dirty="0">
                <a:solidFill>
                  <a:schemeClr val="bg1"/>
                </a:solidFill>
              </a:rPr>
            </a:br>
            <a:br>
              <a:rPr lang="en-GB" sz="2400" dirty="0">
                <a:solidFill>
                  <a:schemeClr val="bg1"/>
                </a:solidFill>
              </a:rPr>
            </a:br>
            <a:r>
              <a:rPr lang="en-GB" sz="2400" dirty="0">
                <a:solidFill>
                  <a:schemeClr val="bg1"/>
                </a:solidFill>
              </a:rPr>
              <a:t>6. How can students participate in the campaign?</a:t>
            </a:r>
            <a:br>
              <a:rPr lang="en-GB" sz="2400" dirty="0">
                <a:solidFill>
                  <a:schemeClr val="bg1"/>
                </a:solidFill>
              </a:rPr>
            </a:br>
            <a:br>
              <a:rPr lang="en-GB" sz="2400" dirty="0">
                <a:solidFill>
                  <a:schemeClr val="bg1"/>
                </a:solidFill>
              </a:rPr>
            </a:br>
            <a:r>
              <a:rPr lang="en-GB" sz="2400" dirty="0">
                <a:solidFill>
                  <a:schemeClr val="bg1"/>
                </a:solidFill>
              </a:rPr>
              <a:t>7. Help us spread the word</a:t>
            </a:r>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118415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11" y="0"/>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0" y="1"/>
            <a:ext cx="4110882" cy="2301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dirty="0">
                <a:solidFill>
                  <a:srgbClr val="FFFFFF"/>
                </a:solidFill>
                <a:latin typeface="Calibri" panose="020F0502020204030204" pitchFamily="34" charset="0"/>
                <a:cs typeface="Calibri" panose="020F0502020204030204" pitchFamily="34" charset="0"/>
              </a:rPr>
              <a:t>1. Education, </a:t>
            </a:r>
            <a:br>
              <a:rPr lang="en-GB" sz="3500" b="1">
                <a:solidFill>
                  <a:srgbClr val="FFFFFF"/>
                </a:solidFill>
                <a:latin typeface="Calibri" panose="020F0502020204030204" pitchFamily="34" charset="0"/>
                <a:cs typeface="Calibri" panose="020F0502020204030204" pitchFamily="34" charset="0"/>
              </a:rPr>
            </a:br>
            <a:r>
              <a:rPr lang="en-GB" sz="3500" b="1" dirty="0">
                <a:solidFill>
                  <a:srgbClr val="FFFFFF"/>
                </a:solidFill>
                <a:latin typeface="Calibri" panose="020F0502020204030204" pitchFamily="34" charset="0"/>
                <a:cs typeface="Calibri" panose="020F0502020204030204" pitchFamily="34" charset="0"/>
              </a:rPr>
              <a:t>No Matter What: an invitation</a:t>
            </a:r>
            <a:endParaRPr lang="en-GB" sz="3500" b="1"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5" y="2301485"/>
            <a:ext cx="772427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latin typeface="+mn-lt"/>
              </a:rPr>
              <a:t>The EU is reaching out to students in an effort to better understand </a:t>
            </a:r>
            <a:r>
              <a:rPr lang="en-GB" sz="1800" dirty="0">
                <a:latin typeface="+mn-lt"/>
              </a:rPr>
              <a:t>the impact and importance of education in crisis contexts.</a:t>
            </a:r>
            <a:br>
              <a:rPr lang="en-GB" sz="1800">
                <a:latin typeface="+mn-lt"/>
                <a:cs typeface="Arial" panose="020B0604020202020204" pitchFamily="34" charset="0"/>
              </a:rPr>
            </a:br>
            <a:br>
              <a:rPr lang="en-GB" sz="1800">
                <a:latin typeface="+mn-lt"/>
                <a:cs typeface="Arial" panose="020B0604020202020204" pitchFamily="34" charset="0"/>
              </a:rPr>
            </a:br>
            <a:r>
              <a:rPr lang="en-GB" sz="1800" b="1" dirty="0">
                <a:latin typeface="Calibri" panose="020F0502020204030204" pitchFamily="34" charset="0"/>
                <a:cs typeface="Calibri" panose="020F0502020204030204" pitchFamily="34" charset="0"/>
              </a:rPr>
              <a:t>You</a:t>
            </a:r>
            <a:r>
              <a:rPr lang="en-GB" sz="1800" dirty="0">
                <a:latin typeface="+mn-lt"/>
                <a:cs typeface="Arial" panose="020B0604020202020204" pitchFamily="34" charset="0"/>
              </a:rPr>
              <a:t>, as media/film/journalism teachers, are in a unique position to:</a:t>
            </a:r>
            <a:br>
              <a:rPr lang="en-GB" sz="1800">
                <a:latin typeface="+mn-lt"/>
                <a:cs typeface="Arial" panose="020B0604020202020204" pitchFamily="34" charset="0"/>
              </a:rPr>
            </a:br>
            <a:br>
              <a:rPr lang="en-GB" sz="1800">
                <a:latin typeface="+mn-lt"/>
                <a:cs typeface="Arial" panose="020B0604020202020204" pitchFamily="34" charset="0"/>
              </a:rPr>
            </a:br>
            <a:r>
              <a:rPr lang="en-GB" sz="1800" b="1" dirty="0">
                <a:latin typeface="Calibri" panose="020F0502020204030204" pitchFamily="34" charset="0"/>
                <a:cs typeface="Calibri" panose="020F0502020204030204" pitchFamily="34" charset="0"/>
              </a:rPr>
              <a:t>• educate students and help them to reflect on the importance </a:t>
            </a:r>
            <a:br>
              <a:rPr lang="en-GB" sz="1800" b="1">
                <a:latin typeface="Calibri" panose="020F0502020204030204" pitchFamily="34" charset="0"/>
                <a:cs typeface="Calibri" panose="020F0502020204030204" pitchFamily="34" charset="0"/>
              </a:rPr>
            </a:br>
            <a:r>
              <a:rPr lang="en-GB" sz="1800" b="1" dirty="0">
                <a:latin typeface="Calibri" panose="020F0502020204030204" pitchFamily="34" charset="0"/>
                <a:cs typeface="Calibri" panose="020F0502020204030204" pitchFamily="34" charset="0"/>
              </a:rPr>
              <a:t>and positive effect of education for young people in a crisis context</a:t>
            </a:r>
            <a:br>
              <a:rPr lang="en-GB" sz="1800" b="1">
                <a:latin typeface="Calibri" panose="020F0502020204030204" pitchFamily="34" charset="0"/>
                <a:cs typeface="Calibri" panose="020F0502020204030204" pitchFamily="34" charset="0"/>
              </a:rPr>
            </a:br>
            <a:br>
              <a:rPr lang="en-GB" sz="1800" b="1">
                <a:latin typeface="Calibri" panose="020F0502020204030204" pitchFamily="34" charset="0"/>
                <a:cs typeface="Calibri" panose="020F0502020204030204" pitchFamily="34" charset="0"/>
              </a:rPr>
            </a:br>
            <a:r>
              <a:rPr lang="en-GB" sz="1800" b="1" dirty="0">
                <a:latin typeface="Calibri" panose="020F0502020204030204" pitchFamily="34" charset="0"/>
                <a:cs typeface="Calibri" panose="020F0502020204030204" pitchFamily="34" charset="0"/>
              </a:rPr>
              <a:t>• encourage young people to use their creative abilities </a:t>
            </a:r>
            <a:br>
              <a:rPr lang="en-GB" sz="1800" b="1">
                <a:latin typeface="Calibri" panose="020F0502020204030204" pitchFamily="34" charset="0"/>
                <a:cs typeface="Calibri" panose="020F0502020204030204" pitchFamily="34" charset="0"/>
              </a:rPr>
            </a:br>
            <a:r>
              <a:rPr lang="en-GB" sz="1800" b="1" dirty="0">
                <a:latin typeface="Calibri" panose="020F0502020204030204" pitchFamily="34" charset="0"/>
                <a:cs typeface="Calibri" panose="020F0502020204030204" pitchFamily="34" charset="0"/>
              </a:rPr>
              <a:t>and express their views.</a:t>
            </a:r>
            <a:br>
              <a:rPr lang="en-GB" sz="1800">
                <a:latin typeface="+mn-lt"/>
                <a:cs typeface="Arial" panose="020B0604020202020204" pitchFamily="34" charset="0"/>
              </a:rPr>
            </a:br>
            <a:br>
              <a:rPr lang="en-GB" sz="1800">
                <a:latin typeface="+mn-lt"/>
                <a:cs typeface="Arial" panose="020B0604020202020204" pitchFamily="34" charset="0"/>
              </a:rPr>
            </a:br>
            <a:br>
              <a:rPr lang="en-GB" sz="1800">
                <a:latin typeface="+mn-lt"/>
                <a:cs typeface="Arial" panose="020B0604020202020204" pitchFamily="34" charset="0"/>
              </a:rPr>
            </a:br>
            <a:endParaRPr lang="en-GB" sz="1800">
              <a:latin typeface="+mn-lt"/>
              <a:cs typeface="Arial" panose="020B0604020202020204" pitchFamily="34" charset="0"/>
            </a:endParaRPr>
          </a:p>
        </p:txBody>
      </p:sp>
      <p:sp>
        <p:nvSpPr>
          <p:cNvPr id="7" name="Rectangle 6">
            <a:extLst>
              <a:ext uri="{FF2B5EF4-FFF2-40B4-BE49-F238E27FC236}">
                <a16:creationId xmlns:a16="http://schemas.microsoft.com/office/drawing/2014/main" id="{5FCEE3B2-CA1B-F1EA-B094-8C5C7044DA0C}"/>
              </a:ext>
            </a:extLst>
          </p:cNvPr>
          <p:cNvSpPr/>
          <p:nvPr/>
        </p:nvSpPr>
        <p:spPr>
          <a:xfrm>
            <a:off x="4403725" y="5545155"/>
            <a:ext cx="5277854"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FEF13BE-FFD7-0979-59A3-7F43748B9931}"/>
              </a:ext>
            </a:extLst>
          </p:cNvPr>
          <p:cNvSpPr txBox="1"/>
          <p:nvPr/>
        </p:nvSpPr>
        <p:spPr>
          <a:xfrm>
            <a:off x="4409566" y="5545155"/>
            <a:ext cx="5272013" cy="369332"/>
          </a:xfrm>
          <a:prstGeom prst="rect">
            <a:avLst/>
          </a:prstGeom>
          <a:noFill/>
        </p:spPr>
        <p:txBody>
          <a:bodyPr wrap="square">
            <a:spAutoFit/>
          </a:bodyPr>
          <a:lstStyle/>
          <a:p>
            <a:pPr algn="ctr"/>
            <a:r>
              <a:rPr lang="en-GB" sz="1800" b="1" dirty="0">
                <a:latin typeface="+mn-lt"/>
                <a:cs typeface="Arial" panose="020B0604020202020204" pitchFamily="34" charset="0"/>
              </a:rPr>
              <a:t>Want to know more about how to do this? </a:t>
            </a:r>
            <a:r>
              <a:rPr lang="en-GB" sz="1800" dirty="0">
                <a:latin typeface="+mn-lt"/>
                <a:cs typeface="Arial" panose="020B0604020202020204" pitchFamily="34" charset="0"/>
              </a:rPr>
              <a:t>Read on.</a:t>
            </a:r>
            <a:endParaRPr lang="fr-FR" dirty="0"/>
          </a:p>
        </p:txBody>
      </p:sp>
    </p:spTree>
    <p:extLst>
      <p:ext uri="{BB962C8B-B14F-4D97-AF65-F5344CB8AC3E}">
        <p14:creationId xmlns:p14="http://schemas.microsoft.com/office/powerpoint/2010/main" val="190436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21" y="1"/>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1" y="1"/>
            <a:ext cx="4110891" cy="189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299899" y="483258"/>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2. What is the campaign about?</a:t>
            </a:r>
          </a:p>
          <a:p>
            <a:endParaRPr lang="en-GB" sz="3500" b="1">
              <a:solidFill>
                <a:srgbClr val="FFFFFF"/>
              </a:solidFill>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5" y="1716505"/>
            <a:ext cx="7242843" cy="2852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a:t>•  </a:t>
            </a:r>
            <a:r>
              <a:rPr lang="en-US" sz="1800"/>
              <a:t>Education, No Matter What, is an initiative from the Directorate-General </a:t>
            </a:r>
            <a:br>
              <a:rPr lang="en-US" sz="1800"/>
            </a:br>
            <a:r>
              <a:rPr lang="en-US" sz="1800"/>
              <a:t>for European Civil Protection and Humanitarian Aid Operations (DG ECHO).   </a:t>
            </a:r>
            <a:br>
              <a:rPr lang="en-US" sz="1800"/>
            </a:br>
            <a:br>
              <a:rPr lang="en-US" sz="1800"/>
            </a:br>
            <a:r>
              <a:rPr lang="en-US" sz="1800"/>
              <a:t>•  Education is a fundamental right and an essential need for children. Humanitarian crises around the world threaten to disrupt education for children and young people. This is not acceptable. It is crucial to provide them with a brighter future, develop their full potential, and equip them with the skills and protection they need to restore their sense of normality and safety. It must not be interrupted, no matter how serious the crisis. Education is the motor of change: it is powerful, and essential. Education should always be possible, no matter what. For that reason, the EU is investing in education in crisis situations around the world.  </a:t>
            </a:r>
            <a:br>
              <a:rPr lang="en-US" sz="1800"/>
            </a:br>
            <a:br>
              <a:rPr lang="en-US" sz="1800"/>
            </a:br>
            <a:r>
              <a:rPr lang="en-US" sz="1800"/>
              <a:t>• The campaign aims to help young students age 16-30 to better understand and reflect on the positive impact that EU-funded education projects have for young people in areas affected by humanitarian crises, through both long- and short-form documentaries, and the Education in Motion video competition.</a:t>
            </a:r>
            <a:br>
              <a:rPr lang="en-US" sz="1800"/>
            </a:br>
            <a:endParaRPr lang="en-GB" sz="1800">
              <a:latin typeface="+mn-lt"/>
              <a:cs typeface="Arial" panose="020B0604020202020204" pitchFamily="34" charset="0"/>
            </a:endParaRPr>
          </a:p>
        </p:txBody>
      </p:sp>
    </p:spTree>
    <p:extLst>
      <p:ext uri="{BB962C8B-B14F-4D97-AF65-F5344CB8AC3E}">
        <p14:creationId xmlns:p14="http://schemas.microsoft.com/office/powerpoint/2010/main" val="237420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D7D2A6-4FA3-8CE8-19D9-4FC11B3F5FC2}"/>
              </a:ext>
            </a:extLst>
          </p:cNvPr>
          <p:cNvSpPr/>
          <p:nvPr/>
        </p:nvSpPr>
        <p:spPr>
          <a:xfrm>
            <a:off x="0" y="0"/>
            <a:ext cx="12192000" cy="1170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576528"/>
            <a:ext cx="11133220" cy="323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3. Who is behind the campaign?</a:t>
            </a:r>
            <a:endParaRPr lang="en-GB" sz="3500" b="1">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657727" y="1764631"/>
            <a:ext cx="731539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t>• </a:t>
            </a:r>
            <a:r>
              <a:rPr lang="en-GB" sz="2000" b="1">
                <a:latin typeface="Calibri" panose="020F0502020204030204" pitchFamily="34" charset="0"/>
                <a:cs typeface="Calibri" panose="020F0502020204030204" pitchFamily="34" charset="0"/>
              </a:rPr>
              <a:t>DG ECHO </a:t>
            </a:r>
            <a:r>
              <a:rPr lang="en-GB" sz="2000"/>
              <a:t>is one of the </a:t>
            </a:r>
            <a:r>
              <a:rPr lang="en-GB" sz="2000">
                <a:ea typeface="+mj-lt"/>
                <a:cs typeface="+mj-lt"/>
              </a:rPr>
              <a:t>European Commission</a:t>
            </a:r>
            <a:r>
              <a:rPr lang="en-US" sz="2000">
                <a:ea typeface="+mj-lt"/>
                <a:cs typeface="+mj-lt"/>
              </a:rPr>
              <a:t>’</a:t>
            </a:r>
            <a:r>
              <a:rPr lang="en-GB" sz="2000">
                <a:ea typeface="+mj-lt"/>
                <a:cs typeface="+mj-lt"/>
              </a:rPr>
              <a:t>s </a:t>
            </a:r>
            <a:br>
              <a:rPr lang="en-GB" sz="2000">
                <a:ea typeface="+mj-lt"/>
                <a:cs typeface="+mj-lt"/>
              </a:rPr>
            </a:br>
            <a:r>
              <a:rPr lang="en-GB" sz="2000"/>
              <a:t>many specialised departments. </a:t>
            </a:r>
            <a:br>
              <a:rPr lang="en-GB" sz="2000"/>
            </a:br>
            <a:br>
              <a:rPr lang="en-GB" sz="2000"/>
            </a:br>
            <a:r>
              <a:rPr lang="en-GB" sz="2000"/>
              <a:t>• Whenever there is a disaster or humanitarian emergency, </a:t>
            </a:r>
            <a:br>
              <a:rPr lang="en-GB" sz="2000"/>
            </a:br>
            <a:r>
              <a:rPr lang="en-GB" sz="2000"/>
              <a:t>DG ECHO provides assistance to affected countries and populations. </a:t>
            </a:r>
            <a:br>
              <a:rPr lang="en-GB" sz="2000"/>
            </a:br>
            <a:br>
              <a:rPr lang="en-GB" sz="2000"/>
            </a:br>
            <a:r>
              <a:rPr lang="en-GB" sz="2000"/>
              <a:t>• It has been providing assistance to people in need since 1992. </a:t>
            </a:r>
            <a:br>
              <a:rPr lang="en-GB" sz="2000"/>
            </a:br>
            <a:r>
              <a:rPr lang="en-GB" sz="2000"/>
              <a:t>With an annual budget of over €1 billion, the EU is one of the largest humanitarian aid donors in the world.</a:t>
            </a:r>
            <a:br>
              <a:rPr lang="en-GB" sz="2000"/>
            </a:br>
            <a:br>
              <a:rPr lang="en-GB" sz="2000"/>
            </a:br>
            <a:r>
              <a:rPr lang="en-GB" sz="2000"/>
              <a:t>• DG ECHO has launched the campaign #</a:t>
            </a:r>
            <a:r>
              <a:rPr lang="en-GB" sz="2000" err="1"/>
              <a:t>EducationNoMatterWhat</a:t>
            </a:r>
            <a:r>
              <a:rPr lang="en-GB" sz="2000"/>
              <a:t> in 2022-2023 to raise awareness about what the EU does to ensure that education continues in contexts of humanitarian</a:t>
            </a:r>
            <a:endParaRPr lang="en-GB" sz="2000">
              <a:latin typeface="+mn-lt"/>
              <a:cs typeface="Arial" panose="020B0604020202020204" pitchFamily="34" charset="0"/>
            </a:endParaRPr>
          </a:p>
        </p:txBody>
      </p:sp>
      <p:pic>
        <p:nvPicPr>
          <p:cNvPr id="3" name="Image 2">
            <a:extLst>
              <a:ext uri="{FF2B5EF4-FFF2-40B4-BE49-F238E27FC236}">
                <a16:creationId xmlns:a16="http://schemas.microsoft.com/office/drawing/2014/main" id="{755B0A4C-F158-2C9E-6156-C61BBEE47731}"/>
              </a:ext>
            </a:extLst>
          </p:cNvPr>
          <p:cNvPicPr>
            <a:picLocks noChangeAspect="1"/>
          </p:cNvPicPr>
          <p:nvPr/>
        </p:nvPicPr>
        <p:blipFill rotWithShape="1">
          <a:blip r:embed="rId2"/>
          <a:srcRect t="21490"/>
          <a:stretch/>
        </p:blipFill>
        <p:spPr>
          <a:xfrm>
            <a:off x="8384672" y="0"/>
            <a:ext cx="3807327" cy="2241855"/>
          </a:xfrm>
          <a:prstGeom prst="rect">
            <a:avLst/>
          </a:prstGeom>
        </p:spPr>
      </p:pic>
      <p:pic>
        <p:nvPicPr>
          <p:cNvPr id="7" name="Image 6">
            <a:extLst>
              <a:ext uri="{FF2B5EF4-FFF2-40B4-BE49-F238E27FC236}">
                <a16:creationId xmlns:a16="http://schemas.microsoft.com/office/drawing/2014/main" id="{75FF96C2-E0BD-9AAE-75AC-9F8EAE23FB51}"/>
              </a:ext>
            </a:extLst>
          </p:cNvPr>
          <p:cNvPicPr>
            <a:picLocks noChangeAspect="1"/>
          </p:cNvPicPr>
          <p:nvPr/>
        </p:nvPicPr>
        <p:blipFill>
          <a:blip r:embed="rId3"/>
          <a:srcRect/>
          <a:stretch/>
        </p:blipFill>
        <p:spPr>
          <a:xfrm>
            <a:off x="8384673" y="2492767"/>
            <a:ext cx="3807327" cy="2538218"/>
          </a:xfrm>
          <a:prstGeom prst="rect">
            <a:avLst/>
          </a:prstGeom>
        </p:spPr>
      </p:pic>
      <p:pic>
        <p:nvPicPr>
          <p:cNvPr id="8" name="Image 7">
            <a:extLst>
              <a:ext uri="{FF2B5EF4-FFF2-40B4-BE49-F238E27FC236}">
                <a16:creationId xmlns:a16="http://schemas.microsoft.com/office/drawing/2014/main" id="{6EDD1B0D-FE1F-556E-43AC-9A04C679E544}"/>
              </a:ext>
            </a:extLst>
          </p:cNvPr>
          <p:cNvPicPr>
            <a:picLocks noChangeAspect="1"/>
          </p:cNvPicPr>
          <p:nvPr/>
        </p:nvPicPr>
        <p:blipFill>
          <a:blip r:embed="rId4"/>
          <a:srcRect/>
          <a:stretch/>
        </p:blipFill>
        <p:spPr>
          <a:xfrm>
            <a:off x="8384672" y="4240461"/>
            <a:ext cx="3807328" cy="2617539"/>
          </a:xfrm>
          <a:prstGeom prst="rect">
            <a:avLst/>
          </a:prstGeom>
        </p:spPr>
      </p:pic>
      <p:pic>
        <p:nvPicPr>
          <p:cNvPr id="9" name="Image 8">
            <a:extLst>
              <a:ext uri="{FF2B5EF4-FFF2-40B4-BE49-F238E27FC236}">
                <a16:creationId xmlns:a16="http://schemas.microsoft.com/office/drawing/2014/main" id="{23B3517F-4C4B-EC68-9AD4-4C4965ACD79F}"/>
              </a:ext>
            </a:extLst>
          </p:cNvPr>
          <p:cNvPicPr>
            <a:picLocks noChangeAspect="1"/>
          </p:cNvPicPr>
          <p:nvPr/>
        </p:nvPicPr>
        <p:blipFill>
          <a:blip r:embed="rId3"/>
          <a:srcRect/>
          <a:stretch/>
        </p:blipFill>
        <p:spPr>
          <a:xfrm>
            <a:off x="8384672" y="2196404"/>
            <a:ext cx="3807327" cy="2538218"/>
          </a:xfrm>
          <a:prstGeom prst="rect">
            <a:avLst/>
          </a:prstGeom>
        </p:spPr>
      </p:pic>
    </p:spTree>
    <p:extLst>
      <p:ext uri="{BB962C8B-B14F-4D97-AF65-F5344CB8AC3E}">
        <p14:creationId xmlns:p14="http://schemas.microsoft.com/office/powerpoint/2010/main" val="248404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267744"/>
            <a:ext cx="7242843"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 Going to school is a fundamental right, but for some vulnerable children </a:t>
            </a:r>
            <a:br>
              <a:rPr lang="en-US" sz="1800"/>
            </a:br>
            <a:r>
              <a:rPr lang="en-US" sz="1800"/>
              <a:t>in crises and humanitarian emergencies, education is a challenge. </a:t>
            </a:r>
          </a:p>
          <a:p>
            <a:br>
              <a:rPr lang="en-US" sz="1800"/>
            </a:br>
            <a:r>
              <a:rPr lang="en-US" sz="1800"/>
              <a:t>• The EU helps children caught in crises to return to and stay in education through various formal and non-formal education pathways. With its policy on education in emergencies and protracted crises, the EU aims to </a:t>
            </a:r>
            <a:r>
              <a:rPr lang="en-GB" sz="1800"/>
              <a:t>minimise</a:t>
            </a:r>
            <a:r>
              <a:rPr lang="en-US" sz="1800"/>
              <a:t> the impact of crises on children’s learning. </a:t>
            </a:r>
          </a:p>
          <a:p>
            <a:br>
              <a:rPr lang="en-US" sz="1800"/>
            </a:br>
            <a:r>
              <a:rPr lang="en-US" sz="1800"/>
              <a:t>• The EU supports teachers with training, coaching and protection actions. The EU is also increasingly focusing on protecting education from attack, </a:t>
            </a:r>
            <a:br>
              <a:rPr lang="en-US" sz="1800"/>
            </a:br>
            <a:r>
              <a:rPr lang="en-US" sz="1800"/>
              <a:t>and on rolling out the Safe Schools Declaration, which ensures safe learning spaces and links to </a:t>
            </a:r>
            <a:r>
              <a:rPr lang="en-US" sz="1800" err="1"/>
              <a:t>specialised</a:t>
            </a:r>
            <a:r>
              <a:rPr lang="en-US" sz="1800"/>
              <a:t> child protection </a:t>
            </a:r>
            <a:r>
              <a:rPr lang="en-GB" sz="1800"/>
              <a:t>services</a:t>
            </a:r>
            <a:r>
              <a:rPr lang="en-US" sz="1800"/>
              <a:t>, </a:t>
            </a:r>
            <a:r>
              <a:rPr lang="en-US" sz="1800">
                <a:cs typeface="Arial"/>
              </a:rPr>
              <a:t>where needed.</a:t>
            </a:r>
          </a:p>
          <a:p>
            <a:br>
              <a:rPr lang="en-US" sz="1800"/>
            </a:br>
            <a:r>
              <a:rPr lang="en-US" sz="1800"/>
              <a:t>• Educated children become more self-sufficient and have a stronger voice on issues affecting them.</a:t>
            </a:r>
            <a:r>
              <a:rPr lang="en-GB" sz="1800"/>
              <a:t> </a:t>
            </a:r>
            <a:r>
              <a:rPr lang="en-US" sz="1800"/>
              <a:t>Education is also one of the best tools for investing in peace, stability and economic growth.</a:t>
            </a:r>
          </a:p>
          <a:p>
            <a:br>
              <a:rPr lang="en-US" sz="1800"/>
            </a:br>
            <a:r>
              <a:rPr lang="en-US" sz="1800"/>
              <a:t>• Nearly 12 million children benefited from EU-funded projects for education in emergencies.</a:t>
            </a:r>
            <a:br>
              <a:rPr lang="en-GB" sz="1800"/>
            </a:br>
            <a:endParaRPr lang="en-GB" sz="18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4. How does </a:t>
            </a:r>
            <a:br>
              <a:rPr lang="en-GB" sz="3500" b="1">
                <a:solidFill>
                  <a:srgbClr val="FFFFFF"/>
                </a:solidFill>
                <a:latin typeface="Calibri" panose="020F0502020204030204" pitchFamily="34" charset="0"/>
                <a:cs typeface="Calibri" panose="020F0502020204030204" pitchFamily="34" charset="0"/>
              </a:rPr>
            </a:br>
            <a:r>
              <a:rPr lang="en-GB" sz="3500" b="1">
                <a:solidFill>
                  <a:srgbClr val="FFFFFF"/>
                </a:solidFill>
                <a:latin typeface="Calibri" panose="020F0502020204030204" pitchFamily="34" charset="0"/>
                <a:cs typeface="Calibri" panose="020F0502020204030204" pitchFamily="34" charset="0"/>
              </a:rPr>
              <a:t>the EU support education in humanitarian aid contexts?</a:t>
            </a:r>
          </a:p>
        </p:txBody>
      </p:sp>
      <p:pic>
        <p:nvPicPr>
          <p:cNvPr id="8" name="Image 7">
            <a:extLst>
              <a:ext uri="{FF2B5EF4-FFF2-40B4-BE49-F238E27FC236}">
                <a16:creationId xmlns:a16="http://schemas.microsoft.com/office/drawing/2014/main" id="{452EEECA-E483-DB3E-C40E-1F9D22F3E64E}"/>
              </a:ext>
            </a:extLst>
          </p:cNvPr>
          <p:cNvPicPr>
            <a:picLocks noChangeAspect="1"/>
          </p:cNvPicPr>
          <p:nvPr/>
        </p:nvPicPr>
        <p:blipFill rotWithShape="1">
          <a:blip r:embed="rId2"/>
          <a:srcRect r="21523"/>
          <a:stretch/>
        </p:blipFill>
        <p:spPr>
          <a:xfrm>
            <a:off x="-44222" y="3428999"/>
            <a:ext cx="4110891" cy="3492249"/>
          </a:xfrm>
          <a:prstGeom prst="rect">
            <a:avLst/>
          </a:prstGeom>
        </p:spPr>
      </p:pic>
    </p:spTree>
    <p:extLst>
      <p:ext uri="{BB962C8B-B14F-4D97-AF65-F5344CB8AC3E}">
        <p14:creationId xmlns:p14="http://schemas.microsoft.com/office/powerpoint/2010/main" val="40090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 </a:t>
            </a:r>
            <a:r>
              <a:rPr lang="en-GB" sz="2000" b="1" dirty="0"/>
              <a:t>D</a:t>
            </a:r>
            <a:r>
              <a:rPr lang="en-US" sz="2000" b="1" dirty="0" err="1"/>
              <a:t>iscover</a:t>
            </a:r>
            <a:r>
              <a:rPr lang="en-US" sz="2000" dirty="0"/>
              <a:t>, with your students, the stories of </a:t>
            </a:r>
            <a:r>
              <a:rPr lang="en-US" sz="2000" b="1" dirty="0"/>
              <a:t>Marie</a:t>
            </a:r>
            <a:r>
              <a:rPr lang="en-US" sz="2000" dirty="0"/>
              <a:t>, </a:t>
            </a:r>
            <a:r>
              <a:rPr lang="en-US" sz="2000" b="1" dirty="0"/>
              <a:t>Hanan</a:t>
            </a:r>
            <a:r>
              <a:rPr lang="en-US" sz="2000" dirty="0"/>
              <a:t> and </a:t>
            </a:r>
            <a:r>
              <a:rPr lang="en-US" sz="2000" b="1" dirty="0"/>
              <a:t>Sonia</a:t>
            </a:r>
            <a:r>
              <a:rPr lang="en-US" sz="2000" dirty="0"/>
              <a:t>: three young girls from Burkina Faso, Ukraine and Syria who are claiming their right to education, no matter what (downloadable</a:t>
            </a:r>
            <a:br>
              <a:rPr lang="en-US" sz="2000"/>
            </a:br>
            <a:r>
              <a:rPr lang="en-US" sz="2000" dirty="0"/>
              <a:t>from the toolkit).</a:t>
            </a:r>
            <a:br>
              <a:rPr lang="en-US" sz="2000"/>
            </a:br>
            <a:br>
              <a:rPr lang="en-US" sz="2000"/>
            </a:br>
            <a:r>
              <a:rPr lang="en-US" sz="2000" b="1" dirty="0"/>
              <a:t>• </a:t>
            </a:r>
            <a:r>
              <a:rPr lang="en-GB" sz="2000" b="1" dirty="0"/>
              <a:t>Help your students reflect </a:t>
            </a:r>
            <a:r>
              <a:rPr lang="en-GB" sz="2000" dirty="0"/>
              <a:t>on what this means to them and encourage them to take part in the Education in Motion video competition (24 January </a:t>
            </a:r>
            <a:r>
              <a:rPr lang="en-GB" sz="2000" dirty="0">
                <a:ea typeface="+mj-lt"/>
                <a:cs typeface="+mj-lt"/>
              </a:rPr>
              <a:t>–</a:t>
            </a:r>
            <a:r>
              <a:rPr lang="en-GB" sz="2000" dirty="0">
                <a:cs typeface="Arial"/>
              </a:rPr>
              <a:t> </a:t>
            </a:r>
            <a:r>
              <a:rPr lang="en-GB" sz="2000" dirty="0"/>
              <a:t>12 February 2023).</a:t>
            </a:r>
            <a:br>
              <a:rPr lang="en-GB" sz="2000"/>
            </a:br>
            <a:br>
              <a:rPr lang="en-GB" sz="2000"/>
            </a:br>
            <a:r>
              <a:rPr lang="en-GB" sz="2000" dirty="0"/>
              <a:t>• </a:t>
            </a:r>
            <a:r>
              <a:rPr lang="en-GB" sz="2000" b="1" dirty="0"/>
              <a:t>Organise a screening of the documentary</a:t>
            </a:r>
            <a:br>
              <a:rPr lang="en-GB" sz="2000" b="1"/>
            </a:br>
            <a:r>
              <a:rPr lang="en-GB" sz="2000" dirty="0"/>
              <a:t>on </a:t>
            </a:r>
            <a:r>
              <a:rPr lang="en-GB" sz="2000" b="1" dirty="0"/>
              <a:t>#EducationNoMatterWhat </a:t>
            </a:r>
            <a:r>
              <a:rPr lang="en-GB" sz="2000" dirty="0"/>
              <a:t>in Ukraine at your educational </a:t>
            </a:r>
            <a:br>
              <a:rPr lang="en-GB" sz="2000"/>
            </a:br>
            <a:r>
              <a:rPr lang="en-GB" sz="2000" dirty="0"/>
              <a:t>institution and discuss it with your students </a:t>
            </a:r>
            <a:br>
              <a:rPr lang="en-GB" sz="2000"/>
            </a:br>
            <a:r>
              <a:rPr lang="en-GB" sz="2000" dirty="0"/>
              <a:t>(Mid-April – December 2023)</a:t>
            </a:r>
            <a:endParaRPr lang="en-GB" sz="2000" dirty="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dirty="0">
                <a:solidFill>
                  <a:srgbClr val="FFFFFF"/>
                </a:solidFill>
                <a:latin typeface="Calibri" panose="020F0502020204030204" pitchFamily="34" charset="0"/>
                <a:cs typeface="Calibri" panose="020F0502020204030204" pitchFamily="34" charset="0"/>
              </a:rPr>
              <a:t>5. How can teachers participate in </a:t>
            </a:r>
            <a:br>
              <a:rPr lang="en-GB" sz="3500" b="1">
                <a:solidFill>
                  <a:srgbClr val="FFFFFF"/>
                </a:solidFill>
                <a:latin typeface="Calibri" panose="020F0502020204030204" pitchFamily="34" charset="0"/>
                <a:cs typeface="Calibri" panose="020F0502020204030204" pitchFamily="34" charset="0"/>
              </a:rPr>
            </a:br>
            <a:r>
              <a:rPr lang="en-GB" sz="3500" b="1" dirty="0">
                <a:solidFill>
                  <a:srgbClr val="FFFFFF"/>
                </a:solidFill>
                <a:latin typeface="Calibri" panose="020F0502020204030204" pitchFamily="34" charset="0"/>
                <a:cs typeface="Calibri" panose="020F0502020204030204" pitchFamily="34" charset="0"/>
              </a:rPr>
              <a:t>the campaign? </a:t>
            </a: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l="28154" r="20427"/>
          <a:stretch/>
        </p:blipFill>
        <p:spPr>
          <a:xfrm rot="16200000">
            <a:off x="130290" y="2921616"/>
            <a:ext cx="3761872" cy="4110892"/>
          </a:xfrm>
          <a:prstGeom prst="rect">
            <a:avLst/>
          </a:prstGeom>
        </p:spPr>
      </p:pic>
    </p:spTree>
    <p:extLst>
      <p:ext uri="{BB962C8B-B14F-4D97-AF65-F5344CB8AC3E}">
        <p14:creationId xmlns:p14="http://schemas.microsoft.com/office/powerpoint/2010/main" val="374413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t>18-24-year-old students can take part in the Education in </a:t>
            </a:r>
            <a:br>
              <a:rPr lang="en-GB" sz="2000"/>
            </a:br>
            <a:r>
              <a:rPr lang="en-GB" sz="2000" b="1"/>
              <a:t>Motion video competition in collaboration with VICE World News</a:t>
            </a:r>
            <a:r>
              <a:rPr lang="en-GB" sz="2000"/>
              <a:t>.</a:t>
            </a:r>
            <a:br>
              <a:rPr lang="en-GB" sz="2000"/>
            </a:br>
            <a:br>
              <a:rPr lang="en-GB" sz="2000"/>
            </a:br>
            <a:r>
              <a:rPr lang="en-US" sz="2000"/>
              <a:t>Students can use their creative abilities to submit a short video pitch </a:t>
            </a:r>
            <a:r>
              <a:rPr lang="en-US" sz="2000">
                <a:ea typeface="+mj-lt"/>
                <a:cs typeface="+mj-lt"/>
              </a:rPr>
              <a:t>(max. 60 seconds):</a:t>
            </a:r>
            <a:br>
              <a:rPr lang="en-US" sz="2000"/>
            </a:br>
            <a:br>
              <a:rPr lang="en-US" sz="2000"/>
            </a:br>
            <a:r>
              <a:rPr lang="en-US" sz="2000"/>
              <a:t>• explaining their personal vision on Education, No Matter What, </a:t>
            </a:r>
            <a:br>
              <a:rPr lang="en-US" sz="2000"/>
            </a:br>
            <a:r>
              <a:rPr lang="en-US" sz="2000"/>
              <a:t>in a humanitarian context</a:t>
            </a:r>
          </a:p>
          <a:p>
            <a:br>
              <a:rPr lang="en-US" sz="2000"/>
            </a:br>
            <a:r>
              <a:rPr lang="en-US" sz="2000"/>
              <a:t>• pitching their film outline </a:t>
            </a:r>
            <a:r>
              <a:rPr lang="en-US" sz="2000">
                <a:ea typeface="+mj-lt"/>
                <a:cs typeface="+mj-lt"/>
              </a:rPr>
              <a:t>–</a:t>
            </a:r>
            <a:r>
              <a:rPr lang="en-US" sz="2000">
                <a:cs typeface="Arial"/>
              </a:rPr>
              <a:t> </a:t>
            </a:r>
            <a:r>
              <a:rPr lang="en-US" sz="2000"/>
              <a:t>what will the documentary be about?</a:t>
            </a:r>
          </a:p>
          <a:p>
            <a:br>
              <a:rPr lang="en-US" sz="2000"/>
            </a:br>
            <a:r>
              <a:rPr lang="en-US" sz="2000"/>
              <a:t>•  persuading the jury why this remarkable story needs to be told </a:t>
            </a:r>
            <a:endParaRPr lang="en-GB" sz="20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6. How can students participate in the campaign?</a:t>
            </a: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137342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84039-2300-78E2-4806-E2C01627140F}"/>
              </a:ext>
            </a:extLst>
          </p:cNvPr>
          <p:cNvSpPr/>
          <p:nvPr/>
        </p:nvSpPr>
        <p:spPr>
          <a:xfrm>
            <a:off x="4403725" y="5480987"/>
            <a:ext cx="5277854"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3" y="1675248"/>
            <a:ext cx="7579729" cy="439553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t>For the Education in Motion video competition: </a:t>
            </a:r>
            <a:br>
              <a:rPr lang="en-GB" sz="2400" dirty="0"/>
            </a:br>
            <a:br>
              <a:rPr lang="en-GB" sz="2000" dirty="0"/>
            </a:br>
            <a:r>
              <a:rPr lang="en-GB" sz="2000" dirty="0"/>
              <a:t>•  a professional jury will select the 10 best pitches and </a:t>
            </a:r>
            <a:br>
              <a:rPr lang="en-GB" sz="2000" dirty="0"/>
            </a:br>
            <a:r>
              <a:rPr lang="en-GB" sz="2000" dirty="0"/>
              <a:t>invite them to write a synopsis</a:t>
            </a:r>
          </a:p>
          <a:p>
            <a:br>
              <a:rPr lang="en-GB" sz="2000" dirty="0"/>
            </a:br>
            <a:r>
              <a:rPr lang="en-GB" sz="2000" dirty="0"/>
              <a:t>•  a ​panel of judges​​ made up of professionals in the media, creative, journalism and film industries​​​ will​ ​​review and ​select ​a ​​​winner</a:t>
            </a:r>
            <a:endParaRPr lang="en-GB" sz="2000" dirty="0">
              <a:cs typeface="Calibri Light"/>
            </a:endParaRPr>
          </a:p>
          <a:p>
            <a:br>
              <a:rPr lang="en-GB" sz="2000" dirty="0"/>
            </a:br>
            <a:r>
              <a:rPr lang="en-GB" sz="2000" dirty="0"/>
              <a:t>•  </a:t>
            </a:r>
            <a:r>
              <a:rPr lang="en-US" sz="2000" dirty="0"/>
              <a:t>one successful participant will have the opportunity to work with </a:t>
            </a:r>
            <a:r>
              <a:rPr lang="en-US" sz="2000" b="1" dirty="0"/>
              <a:t>VICE</a:t>
            </a:r>
            <a:r>
              <a:rPr lang="en-US" sz="2000" dirty="0"/>
              <a:t> to create a 5-10 minute documentary on #EducationNoMatterWhat, based on the winner</a:t>
            </a:r>
            <a:r>
              <a:rPr lang="en-US" sz="2000" dirty="0">
                <a:cs typeface="Arial"/>
              </a:rPr>
              <a:t>’</a:t>
            </a:r>
            <a:r>
              <a:rPr lang="en-US" sz="2000" dirty="0"/>
              <a:t>s own, original idea.​​ </a:t>
            </a:r>
            <a:br>
              <a:rPr lang="en-GB" sz="2000" dirty="0"/>
            </a:br>
            <a:endParaRPr lang="en-GB" sz="2000"/>
          </a:p>
          <a:p>
            <a:endParaRPr lang="en-GB" sz="2000"/>
          </a:p>
          <a:p>
            <a:br>
              <a:rPr lang="en-GB" sz="2000" dirty="0"/>
            </a:br>
            <a:r>
              <a:rPr lang="en-GB" sz="2000" dirty="0"/>
              <a:t>For full terms and conditions, please visit </a:t>
            </a:r>
            <a:r>
              <a:rPr lang="en-GB" sz="2000" dirty="0">
                <a:ea typeface="+mj-lt"/>
                <a:cs typeface="+mj-lt"/>
                <a:hlinkClick r:id="rId2"/>
              </a:rPr>
              <a:t>http://eueducationinmotion.vice.com/</a:t>
            </a:r>
            <a:r>
              <a:rPr lang="en-GB" sz="2000" dirty="0">
                <a:ea typeface="+mj-lt"/>
                <a:cs typeface="+mj-lt"/>
              </a:rPr>
              <a:t> </a:t>
            </a:r>
            <a:endParaRPr lang="en-GB" sz="2000"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D94305FB-3CCC-338A-A6DE-8C320942044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045AEDAB-8C4D-6070-663C-AE466601E4EE}"/>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6. How can students participate in the campaign?</a:t>
            </a:r>
          </a:p>
        </p:txBody>
      </p:sp>
      <p:pic>
        <p:nvPicPr>
          <p:cNvPr id="11" name="Image 10">
            <a:extLst>
              <a:ext uri="{FF2B5EF4-FFF2-40B4-BE49-F238E27FC236}">
                <a16:creationId xmlns:a16="http://schemas.microsoft.com/office/drawing/2014/main" id="{5ED08F4A-792C-B870-9B5D-0065783106F8}"/>
              </a:ext>
            </a:extLst>
          </p:cNvPr>
          <p:cNvPicPr>
            <a:picLocks noChangeAspect="1"/>
          </p:cNvPicPr>
          <p:nvPr/>
        </p:nvPicPr>
        <p:blipFill rotWithShape="1">
          <a:blip r:embed="rId3"/>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2670973217"/>
      </p:ext>
    </p:extLst>
  </p:cSld>
  <p:clrMapOvr>
    <a:masterClrMapping/>
  </p:clrMapOvr>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7099fc-9972-4a79-909d-1948d6d47905" xsi:nil="true"/>
    <lcf76f155ced4ddcb4097134ff3c332f xmlns="530f4067-7b78-49bd-a14a-92bd030776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D63E0C8C72FB46AD42C27F58BE8FF1" ma:contentTypeVersion="15" ma:contentTypeDescription="Create a new document." ma:contentTypeScope="" ma:versionID="d022ee091f7aeea9fadd2f96b31eecb0">
  <xsd:schema xmlns:xsd="http://www.w3.org/2001/XMLSchema" xmlns:xs="http://www.w3.org/2001/XMLSchema" xmlns:p="http://schemas.microsoft.com/office/2006/metadata/properties" xmlns:ns2="530f4067-7b78-49bd-a14a-92bd03077615" xmlns:ns3="647099fc-9972-4a79-909d-1948d6d47905" targetNamespace="http://schemas.microsoft.com/office/2006/metadata/properties" ma:root="true" ma:fieldsID="f0dc828b547f4b50cf0af32902033cd1" ns2:_="" ns3:_="">
    <xsd:import namespace="530f4067-7b78-49bd-a14a-92bd03077615"/>
    <xsd:import namespace="647099fc-9972-4a79-909d-1948d6d479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f4067-7b78-49bd-a14a-92bd03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7099fc-9972-4a79-909d-1948d6d479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151c5d0c-6009-4862-ae5f-0938dfc26537}" ma:internalName="TaxCatchAll" ma:showField="CatchAllData" ma:web="647099fc-9972-4a79-909d-1948d6d47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5BF25-A526-4268-B1C6-51BF4EA1221E}">
  <ds:schemaRefs>
    <ds:schemaRef ds:uri="http://schemas.microsoft.com/sharepoint/v3/contenttype/forms"/>
  </ds:schemaRefs>
</ds:datastoreItem>
</file>

<file path=customXml/itemProps2.xml><?xml version="1.0" encoding="utf-8"?>
<ds:datastoreItem xmlns:ds="http://schemas.openxmlformats.org/officeDocument/2006/customXml" ds:itemID="{56F5D640-135D-43A5-83FD-74EC80EDCCAE}">
  <ds:schemaRefs>
    <ds:schemaRef ds:uri="http://schemas.microsoft.com/office/2006/metadata/properties"/>
    <ds:schemaRef ds:uri="http://schemas.microsoft.com/office/2006/documentManagement/types"/>
    <ds:schemaRef ds:uri="530f4067-7b78-49bd-a14a-92bd03077615"/>
    <ds:schemaRef ds:uri="http://www.w3.org/XML/1998/namespace"/>
    <ds:schemaRef ds:uri="http://purl.org/dc/terms/"/>
    <ds:schemaRef ds:uri="http://purl.org/dc/elements/1.1/"/>
    <ds:schemaRef ds:uri="647099fc-9972-4a79-909d-1948d6d47905"/>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0A4407E-DA64-4F21-8AB7-D90BC9D307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0f4067-7b78-49bd-a14a-92bd03077615"/>
    <ds:schemaRef ds:uri="647099fc-9972-4a79-909d-1948d6d4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1208</Words>
  <Application>Microsoft Office PowerPoint</Application>
  <PresentationFormat>Widescreen</PresentationFormat>
  <Paragraphs>32</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Thème Office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Bourgeois, Brigitte</dc:creator>
  <cp:lastModifiedBy>Bourgeois, Brigitte</cp:lastModifiedBy>
  <cp:revision>13</cp:revision>
  <dcterms:created xsi:type="dcterms:W3CDTF">2022-12-21T17:12:52Z</dcterms:created>
  <dcterms:modified xsi:type="dcterms:W3CDTF">2023-01-19T13:06:12Z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0x0101006BD63E0C8C72FB46AD42C27F58BE8FF1</vt:lpwstr>
  </property>
  <property fmtid="{D5CDD505-2E9C-101B-9397-08002B2CF9AE}" pid="3" name="MediaServiceImageTags">
    <vt:lpwstr/>
  </property>
</Properties>
</file>